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74" r:id="rId3"/>
    <p:sldId id="280" r:id="rId4"/>
    <p:sldId id="281" r:id="rId5"/>
    <p:sldId id="284" r:id="rId6"/>
    <p:sldId id="285" r:id="rId7"/>
    <p:sldId id="282" r:id="rId8"/>
    <p:sldId id="283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2-17T14:45:21.20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15931 8143 0,'-305'305'16,"102"-77"-8,26-76 1,101-101 3,-26 0 3,51-26-3,1 0 0,24-25-7,1 0 3,25-76 4,0-152-5,101-102 3,26 76 0,-25-25-3,25 51 2,-51 51-2,0 50 1,0 51 5,-25 25-4,-26 0-1,0-25 3,1 76-1,-1-25 0,-25-1 11,0 1 8,0 76 51,-101 228-69,-1 51-2,26-128 1,0-24 0,51-51 0,25-76 3,0-26-6,0 26 3,0-26 0,0 0-1,25 1 2,0-26-2,26 25 11,-26-25-7,1 0-5,-1 0 11</inkml:trace>
</inkml:ink>
</file>

<file path=ppt/media/image1.jpg>
</file>

<file path=ppt/media/image2.png>
</file>

<file path=ppt/media/image3.png>
</file>

<file path=ppt/media/image4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customXml" Target="../ink/ink1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4A121-0ADB-4D33-95FF-46E4B0D33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496415"/>
            <a:ext cx="11139854" cy="930447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rgbClr val="FFFFFF"/>
                </a:solidFill>
                <a:highlight>
                  <a:srgbClr val="000000"/>
                </a:highlight>
              </a:rPr>
              <a:t>Hadoop Scenario Based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93815-F7EF-4E19-A093-7B920DE76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247" y="5658977"/>
            <a:ext cx="9144000" cy="420001"/>
          </a:xfrm>
        </p:spPr>
        <p:txBody>
          <a:bodyPr>
            <a:noAutofit/>
          </a:bodyPr>
          <a:lstStyle/>
          <a:p>
            <a:r>
              <a:rPr lang="en-US" sz="4800" b="1" dirty="0" err="1">
                <a:solidFill>
                  <a:srgbClr val="74E856"/>
                </a:solidFill>
                <a:highlight>
                  <a:srgbClr val="FF00FF"/>
                </a:highlight>
              </a:rPr>
              <a:t>DataFrame</a:t>
            </a:r>
            <a:r>
              <a:rPr lang="en-US" sz="4800" b="1" dirty="0">
                <a:solidFill>
                  <a:srgbClr val="74E856"/>
                </a:solidFill>
                <a:highlight>
                  <a:srgbClr val="FF00FF"/>
                </a:highlight>
              </a:rPr>
              <a:t> Missing Join Problem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7CB3E-2738-497B-BA29-597FF1AFCF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80" y="307731"/>
            <a:ext cx="3997637" cy="3997637"/>
          </a:xfrm>
          <a:prstGeom prst="rect">
            <a:avLst/>
          </a:prstGeom>
        </p:spPr>
      </p:pic>
      <p:pic>
        <p:nvPicPr>
          <p:cNvPr id="1026" name="Picture 2" descr="Image result for hadoop">
            <a:extLst>
              <a:ext uri="{FF2B5EF4-FFF2-40B4-BE49-F238E27FC236}">
                <a16:creationId xmlns:a16="http://schemas.microsoft.com/office/drawing/2014/main" id="{D2831393-074A-4025-9A42-0F1D46DE8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043" y="989022"/>
            <a:ext cx="5455917" cy="263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06E2742-92D9-471E-8021-089C5C181F7F}"/>
                  </a:ext>
                </a:extLst>
              </p14:cNvPr>
              <p14:cNvContentPartPr/>
              <p14:nvPr/>
            </p14:nvContentPartPr>
            <p14:xfrm>
              <a:off x="5369760" y="2502360"/>
              <a:ext cx="365760" cy="7308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06E2742-92D9-471E-8021-089C5C181F7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53920" y="2439000"/>
                <a:ext cx="397080" cy="85752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887E099-8A0B-45A3-9A23-C407C8FC9B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51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165"/>
    </mc:Choice>
    <mc:Fallback xmlns="">
      <p:transition spd="slow" advTm="53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4C55E5E-53E8-4A5A-8FF1-64823421DB4F}"/>
              </a:ext>
            </a:extLst>
          </p:cNvPr>
          <p:cNvSpPr/>
          <p:nvPr/>
        </p:nvSpPr>
        <p:spPr>
          <a:xfrm>
            <a:off x="1280160" y="1463040"/>
            <a:ext cx="8768080" cy="127000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3200" b="1" dirty="0"/>
              <a:t>Hadoop Scenarios Based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3200" dirty="0"/>
              <a:t>Two </a:t>
            </a:r>
            <a:r>
              <a:rPr lang="en-US" sz="3200" dirty="0" err="1"/>
              <a:t>DatFrames</a:t>
            </a:r>
            <a:r>
              <a:rPr lang="en-US" sz="3200" dirty="0"/>
              <a:t> are provided as below:</a:t>
            </a:r>
          </a:p>
          <a:p>
            <a:pPr marL="457200" lvl="1" indent="0">
              <a:buNone/>
            </a:pPr>
            <a:r>
              <a:rPr lang="en-US" sz="3200" b="1" dirty="0" err="1">
                <a:solidFill>
                  <a:schemeClr val="bg1"/>
                </a:solidFill>
              </a:rPr>
              <a:t>userRdd</a:t>
            </a:r>
            <a:r>
              <a:rPr lang="en-US" sz="3200" dirty="0">
                <a:solidFill>
                  <a:schemeClr val="bg1"/>
                </a:solidFill>
              </a:rPr>
              <a:t> : </a:t>
            </a:r>
            <a:r>
              <a:rPr lang="en-US" sz="3200" dirty="0" err="1">
                <a:solidFill>
                  <a:schemeClr val="bg1"/>
                </a:solidFill>
              </a:rPr>
              <a:t>userId</a:t>
            </a:r>
            <a:r>
              <a:rPr lang="en-US" sz="3200" dirty="0">
                <a:solidFill>
                  <a:schemeClr val="bg1"/>
                </a:solidFill>
              </a:rPr>
              <a:t>, </a:t>
            </a:r>
            <a:r>
              <a:rPr lang="en-US" sz="3200" dirty="0" err="1">
                <a:solidFill>
                  <a:schemeClr val="bg1"/>
                </a:solidFill>
              </a:rPr>
              <a:t>userName</a:t>
            </a:r>
            <a:endParaRPr lang="en-US" sz="3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3200" b="1" dirty="0" err="1">
                <a:solidFill>
                  <a:schemeClr val="bg1"/>
                </a:solidFill>
              </a:rPr>
              <a:t>userActivityRdd</a:t>
            </a:r>
            <a:r>
              <a:rPr lang="en-US" sz="3200" dirty="0">
                <a:solidFill>
                  <a:schemeClr val="bg1"/>
                </a:solidFill>
              </a:rPr>
              <a:t> : </a:t>
            </a:r>
            <a:r>
              <a:rPr lang="en-US" sz="3200" dirty="0" err="1">
                <a:solidFill>
                  <a:schemeClr val="bg1"/>
                </a:solidFill>
              </a:rPr>
              <a:t>userId</a:t>
            </a:r>
            <a:r>
              <a:rPr lang="en-US" sz="3200" dirty="0">
                <a:solidFill>
                  <a:schemeClr val="bg1"/>
                </a:solidFill>
              </a:rPr>
              <a:t>, </a:t>
            </a:r>
            <a:r>
              <a:rPr lang="en-US" sz="3200" dirty="0" err="1">
                <a:solidFill>
                  <a:schemeClr val="bg1"/>
                </a:solidFill>
              </a:rPr>
              <a:t>pageId</a:t>
            </a:r>
            <a:r>
              <a:rPr lang="en-US" sz="3200" dirty="0">
                <a:solidFill>
                  <a:schemeClr val="bg1"/>
                </a:solidFill>
              </a:rPr>
              <a:t>, timestamp, </a:t>
            </a:r>
            <a:r>
              <a:rPr lang="en-US" sz="3200" dirty="0" err="1">
                <a:solidFill>
                  <a:schemeClr val="bg1"/>
                </a:solidFill>
              </a:rPr>
              <a:t>eventType</a:t>
            </a:r>
            <a:endParaRPr lang="en-US" sz="3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3200" dirty="0"/>
              <a:t>Question:</a:t>
            </a:r>
          </a:p>
          <a:p>
            <a:pPr marL="457200" lvl="1" indent="0">
              <a:buNone/>
            </a:pPr>
            <a:endParaRPr lang="en-US" sz="3200" dirty="0"/>
          </a:p>
          <a:p>
            <a:pPr lvl="1"/>
            <a:r>
              <a:rPr lang="en-US" sz="3200" dirty="0"/>
              <a:t>Add the code to join the two </a:t>
            </a:r>
            <a:r>
              <a:rPr lang="en-US" sz="3200" dirty="0" err="1"/>
              <a:t>dataframes</a:t>
            </a:r>
            <a:r>
              <a:rPr lang="en-US" sz="3200" dirty="0"/>
              <a:t> and count the number of events per </a:t>
            </a:r>
            <a:r>
              <a:rPr lang="en-US" sz="3200" dirty="0" err="1"/>
              <a:t>userName</a:t>
            </a:r>
            <a:r>
              <a:rPr lang="en-US" sz="3200" dirty="0"/>
              <a:t>. </a:t>
            </a:r>
          </a:p>
          <a:p>
            <a:pPr lvl="1"/>
            <a:r>
              <a:rPr lang="en-US" sz="3200" dirty="0"/>
              <a:t>It should output in the format </a:t>
            </a:r>
            <a:r>
              <a:rPr lang="en-US" sz="3200" dirty="0" err="1"/>
              <a:t>userName</a:t>
            </a:r>
            <a:r>
              <a:rPr lang="en-US" sz="3200" dirty="0"/>
              <a:t>; </a:t>
            </a:r>
            <a:r>
              <a:rPr lang="en-US" sz="3200" dirty="0" err="1"/>
              <a:t>totalEventCount</a:t>
            </a:r>
            <a:r>
              <a:rPr lang="en-US" sz="3200" dirty="0"/>
              <a:t> and only for users that have events.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3D72E6F-0387-4BFA-A464-45F5EC0737DE}"/>
              </a:ext>
            </a:extLst>
          </p:cNvPr>
          <p:cNvSpPr/>
          <p:nvPr/>
        </p:nvSpPr>
        <p:spPr>
          <a:xfrm>
            <a:off x="558800" y="822960"/>
            <a:ext cx="9733280" cy="588264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3200" b="1" dirty="0"/>
              <a:t>Hadoop Scenarios Based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2960"/>
            <a:ext cx="10795000" cy="5669915"/>
          </a:xfrm>
        </p:spPr>
        <p:txBody>
          <a:bodyPr>
            <a:normAutofit fontScale="77500" lnSpcReduction="20000"/>
          </a:bodyPr>
          <a:lstStyle/>
          <a:p>
            <a:pPr marL="457200" lvl="1" indent="0"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def calculate(</a:t>
            </a:r>
            <a:r>
              <a:rPr lang="en-US" sz="3200" dirty="0" err="1">
                <a:solidFill>
                  <a:schemeClr val="bg1"/>
                </a:solidFill>
              </a:rPr>
              <a:t>sparkSession</a:t>
            </a:r>
            <a:r>
              <a:rPr lang="en-US" sz="3200" dirty="0">
                <a:solidFill>
                  <a:schemeClr val="bg1"/>
                </a:solidFill>
              </a:rPr>
              <a:t>: </a:t>
            </a:r>
            <a:r>
              <a:rPr lang="en-US" sz="3200" dirty="0" err="1">
                <a:solidFill>
                  <a:schemeClr val="bg1"/>
                </a:solidFill>
              </a:rPr>
              <a:t>SparkSession</a:t>
            </a:r>
            <a:r>
              <a:rPr lang="en-US" sz="3200" dirty="0">
                <a:solidFill>
                  <a:schemeClr val="bg1"/>
                </a:solidFill>
              </a:rPr>
              <a:t>): Unit = {</a:t>
            </a: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val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UserIdColName</a:t>
            </a:r>
            <a:r>
              <a:rPr lang="en-US" sz="3200" dirty="0">
                <a:solidFill>
                  <a:schemeClr val="bg1"/>
                </a:solidFill>
              </a:rPr>
              <a:t> = "</a:t>
            </a:r>
            <a:r>
              <a:rPr lang="en-US" sz="3200" dirty="0" err="1">
                <a:solidFill>
                  <a:schemeClr val="bg1"/>
                </a:solidFill>
              </a:rPr>
              <a:t>userId</a:t>
            </a:r>
            <a:r>
              <a:rPr lang="en-US" sz="3200" dirty="0">
                <a:solidFill>
                  <a:schemeClr val="bg1"/>
                </a:solidFill>
              </a:rPr>
              <a:t>"</a:t>
            </a: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val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UserNameColName</a:t>
            </a:r>
            <a:r>
              <a:rPr lang="en-US" sz="3200" dirty="0">
                <a:solidFill>
                  <a:schemeClr val="bg1"/>
                </a:solidFill>
              </a:rPr>
              <a:t> = "</a:t>
            </a:r>
            <a:r>
              <a:rPr lang="en-US" sz="3200" dirty="0" err="1">
                <a:solidFill>
                  <a:schemeClr val="bg1"/>
                </a:solidFill>
              </a:rPr>
              <a:t>userName</a:t>
            </a:r>
            <a:r>
              <a:rPr lang="en-US" sz="3200" dirty="0">
                <a:solidFill>
                  <a:schemeClr val="bg1"/>
                </a:solidFill>
              </a:rPr>
              <a:t>"</a:t>
            </a: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val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CountColName</a:t>
            </a:r>
            <a:r>
              <a:rPr lang="en-US" sz="3200" dirty="0">
                <a:solidFill>
                  <a:schemeClr val="bg1"/>
                </a:solidFill>
              </a:rPr>
              <a:t> = "</a:t>
            </a:r>
            <a:r>
              <a:rPr lang="en-US" sz="3200" dirty="0" err="1">
                <a:solidFill>
                  <a:schemeClr val="bg1"/>
                </a:solidFill>
              </a:rPr>
              <a:t>totalEventCount</a:t>
            </a:r>
            <a:r>
              <a:rPr lang="en-US" sz="3200" dirty="0">
                <a:solidFill>
                  <a:schemeClr val="bg1"/>
                </a:solidFill>
              </a:rPr>
              <a:t>"</a:t>
            </a:r>
          </a:p>
          <a:p>
            <a:pPr marL="457200" lvl="1" indent="0"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val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userRdd</a:t>
            </a:r>
            <a:r>
              <a:rPr lang="en-US" sz="3200" dirty="0">
                <a:solidFill>
                  <a:schemeClr val="bg1"/>
                </a:solidFill>
              </a:rPr>
              <a:t>: </a:t>
            </a:r>
            <a:r>
              <a:rPr lang="en-US" sz="3200" dirty="0" err="1">
                <a:solidFill>
                  <a:schemeClr val="bg1"/>
                </a:solidFill>
              </a:rPr>
              <a:t>DataFrame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</a:p>
          <a:p>
            <a:pPr marL="457200" lvl="1" indent="0">
              <a:buNone/>
            </a:pPr>
            <a:r>
              <a:rPr lang="en-US" sz="3200" dirty="0" err="1">
                <a:solidFill>
                  <a:schemeClr val="bg1"/>
                </a:solidFill>
              </a:rPr>
              <a:t>val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userActivityRdd</a:t>
            </a:r>
            <a:r>
              <a:rPr lang="en-US" sz="3200" dirty="0">
                <a:solidFill>
                  <a:schemeClr val="bg1"/>
                </a:solidFill>
              </a:rPr>
              <a:t>: </a:t>
            </a:r>
            <a:r>
              <a:rPr lang="en-US" sz="3200" dirty="0" err="1">
                <a:solidFill>
                  <a:schemeClr val="bg1"/>
                </a:solidFill>
              </a:rPr>
              <a:t>DataFrame</a:t>
            </a:r>
            <a:endParaRPr lang="en-US" sz="3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val</a:t>
            </a:r>
            <a:r>
              <a:rPr lang="en-US" sz="3200" dirty="0">
                <a:solidFill>
                  <a:schemeClr val="bg1"/>
                </a:solidFill>
              </a:rPr>
              <a:t> result = </a:t>
            </a:r>
            <a:r>
              <a:rPr lang="en-US" sz="3200" dirty="0" err="1">
                <a:solidFill>
                  <a:schemeClr val="bg1"/>
                </a:solidFill>
              </a:rPr>
              <a:t>userRdd</a:t>
            </a:r>
            <a:endParaRPr lang="en-US" sz="3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   .repartition(col(</a:t>
            </a:r>
            <a:r>
              <a:rPr lang="en-US" sz="3200" dirty="0" err="1">
                <a:solidFill>
                  <a:schemeClr val="bg1"/>
                </a:solidFill>
              </a:rPr>
              <a:t>UserIdColName</a:t>
            </a:r>
            <a:r>
              <a:rPr lang="en-US" sz="3200" dirty="0">
                <a:solidFill>
                  <a:schemeClr val="bg1"/>
                </a:solidFill>
              </a:rPr>
              <a:t>))</a:t>
            </a: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   // ???????????????</a:t>
            </a: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   .select(col(</a:t>
            </a:r>
            <a:r>
              <a:rPr lang="en-US" sz="3200" dirty="0" err="1">
                <a:solidFill>
                  <a:schemeClr val="bg1"/>
                </a:solidFill>
              </a:rPr>
              <a:t>UserNameColName</a:t>
            </a:r>
            <a:r>
              <a:rPr lang="en-US" sz="3200" dirty="0">
                <a:solidFill>
                  <a:schemeClr val="bg1"/>
                </a:solidFill>
              </a:rPr>
              <a:t>))</a:t>
            </a: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   // ???????????????</a:t>
            </a:r>
          </a:p>
          <a:p>
            <a:pPr marL="457200" lvl="1" indent="0"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result.show</a:t>
            </a:r>
            <a:r>
              <a:rPr lang="en-US" sz="3200" dirty="0">
                <a:solidFill>
                  <a:schemeClr val="bg1"/>
                </a:solidFill>
              </a:rPr>
              <a:t>()</a:t>
            </a:r>
          </a:p>
          <a:p>
            <a:pPr marL="457200" lvl="1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}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78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8BBEBD7-38C2-4645-B5C2-B3C9ED2B2F38}"/>
              </a:ext>
            </a:extLst>
          </p:cNvPr>
          <p:cNvSpPr/>
          <p:nvPr/>
        </p:nvSpPr>
        <p:spPr>
          <a:xfrm>
            <a:off x="838200" y="274320"/>
            <a:ext cx="10378440" cy="643128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400" dirty="0" err="1">
                <a:solidFill>
                  <a:schemeClr val="bg1"/>
                </a:solidFill>
              </a:rPr>
              <a:t>val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UserIdColName</a:t>
            </a:r>
            <a:r>
              <a:rPr lang="en-US" sz="2400" dirty="0">
                <a:solidFill>
                  <a:schemeClr val="bg1"/>
                </a:solidFill>
              </a:rPr>
              <a:t> = "</a:t>
            </a:r>
            <a:r>
              <a:rPr lang="en-US" sz="2400" dirty="0" err="1">
                <a:solidFill>
                  <a:schemeClr val="bg1"/>
                </a:solidFill>
              </a:rPr>
              <a:t>userId</a:t>
            </a:r>
            <a:r>
              <a:rPr lang="en-US" sz="2400" dirty="0">
                <a:solidFill>
                  <a:schemeClr val="bg1"/>
                </a:solidFill>
              </a:rPr>
              <a:t>"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val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UserNameColName</a:t>
            </a:r>
            <a:r>
              <a:rPr lang="en-US" sz="2400" dirty="0">
                <a:solidFill>
                  <a:schemeClr val="bg1"/>
                </a:solidFill>
              </a:rPr>
              <a:t> = "</a:t>
            </a:r>
            <a:r>
              <a:rPr lang="en-US" sz="2400" dirty="0" err="1">
                <a:solidFill>
                  <a:schemeClr val="bg1"/>
                </a:solidFill>
              </a:rPr>
              <a:t>userName</a:t>
            </a:r>
            <a:r>
              <a:rPr lang="en-US" sz="2400" dirty="0">
                <a:solidFill>
                  <a:schemeClr val="bg1"/>
                </a:solidFill>
              </a:rPr>
              <a:t>"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val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CountColName</a:t>
            </a:r>
            <a:r>
              <a:rPr lang="en-US" sz="2400" dirty="0">
                <a:solidFill>
                  <a:schemeClr val="bg1"/>
                </a:solidFill>
              </a:rPr>
              <a:t> = "</a:t>
            </a:r>
            <a:r>
              <a:rPr lang="en-US" sz="2400" dirty="0" err="1">
                <a:solidFill>
                  <a:schemeClr val="bg1"/>
                </a:solidFill>
              </a:rPr>
              <a:t>totalEventCount</a:t>
            </a:r>
            <a:r>
              <a:rPr lang="en-US" sz="2400" dirty="0">
                <a:solidFill>
                  <a:schemeClr val="bg1"/>
                </a:solidFill>
              </a:rPr>
              <a:t>“</a:t>
            </a:r>
          </a:p>
          <a:p>
            <a:pPr lvl="1"/>
            <a:r>
              <a:rPr lang="en-US" sz="2400" b="1" dirty="0" err="1">
                <a:solidFill>
                  <a:schemeClr val="bg1"/>
                </a:solidFill>
              </a:rPr>
              <a:t>userRdd</a:t>
            </a:r>
            <a:r>
              <a:rPr lang="en-US" sz="2400" dirty="0">
                <a:solidFill>
                  <a:schemeClr val="bg1"/>
                </a:solidFill>
              </a:rPr>
              <a:t> : </a:t>
            </a:r>
            <a:r>
              <a:rPr lang="en-US" sz="2400" dirty="0" err="1">
                <a:solidFill>
                  <a:schemeClr val="bg1"/>
                </a:solidFill>
              </a:rPr>
              <a:t>userId</a:t>
            </a:r>
            <a:r>
              <a:rPr lang="en-US" sz="2400" dirty="0">
                <a:solidFill>
                  <a:schemeClr val="bg1"/>
                </a:solidFill>
              </a:rPr>
              <a:t>, </a:t>
            </a:r>
            <a:r>
              <a:rPr lang="en-US" sz="2400" dirty="0" err="1">
                <a:solidFill>
                  <a:schemeClr val="bg1"/>
                </a:solidFill>
              </a:rPr>
              <a:t>userName</a:t>
            </a:r>
            <a:endParaRPr lang="en-US" sz="2400" dirty="0">
              <a:solidFill>
                <a:schemeClr val="bg1"/>
              </a:solidFill>
            </a:endParaRPr>
          </a:p>
          <a:p>
            <a:pPr lvl="1"/>
            <a:r>
              <a:rPr lang="en-US" sz="2400" b="1" dirty="0" err="1">
                <a:solidFill>
                  <a:schemeClr val="bg1"/>
                </a:solidFill>
              </a:rPr>
              <a:t>userActivityRdd</a:t>
            </a:r>
            <a:r>
              <a:rPr lang="en-US" sz="2400" dirty="0">
                <a:solidFill>
                  <a:schemeClr val="bg1"/>
                </a:solidFill>
              </a:rPr>
              <a:t> : </a:t>
            </a:r>
            <a:r>
              <a:rPr lang="en-US" sz="2400" dirty="0" err="1">
                <a:solidFill>
                  <a:schemeClr val="bg1"/>
                </a:solidFill>
              </a:rPr>
              <a:t>userId</a:t>
            </a:r>
            <a:r>
              <a:rPr lang="en-US" sz="2400" dirty="0">
                <a:solidFill>
                  <a:schemeClr val="bg1"/>
                </a:solidFill>
              </a:rPr>
              <a:t>, </a:t>
            </a:r>
            <a:r>
              <a:rPr lang="en-US" sz="2400" dirty="0" err="1">
                <a:solidFill>
                  <a:schemeClr val="bg1"/>
                </a:solidFill>
              </a:rPr>
              <a:t>pageId</a:t>
            </a:r>
            <a:r>
              <a:rPr lang="en-US" sz="2400" dirty="0">
                <a:solidFill>
                  <a:schemeClr val="bg1"/>
                </a:solidFill>
              </a:rPr>
              <a:t>, timestamp, </a:t>
            </a:r>
            <a:r>
              <a:rPr lang="en-US" sz="2400" dirty="0" err="1">
                <a:solidFill>
                  <a:schemeClr val="bg1"/>
                </a:solidFill>
              </a:rPr>
              <a:t>eventType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3200" dirty="0"/>
          </a:p>
          <a:p>
            <a:r>
              <a:rPr lang="en-US" sz="3200" dirty="0" err="1"/>
              <a:t>val</a:t>
            </a:r>
            <a:r>
              <a:rPr lang="en-US" sz="3200" dirty="0"/>
              <a:t> result = </a:t>
            </a:r>
            <a:r>
              <a:rPr lang="en-US" sz="3200" dirty="0" err="1"/>
              <a:t>userRdd</a:t>
            </a:r>
            <a:endParaRPr lang="en-US" sz="3200" dirty="0"/>
          </a:p>
          <a:p>
            <a:r>
              <a:rPr lang="en-US" sz="3200" dirty="0"/>
              <a:t>   .repartition(col(</a:t>
            </a:r>
            <a:r>
              <a:rPr lang="en-US" sz="3200" dirty="0" err="1"/>
              <a:t>UserIdColName</a:t>
            </a:r>
            <a:r>
              <a:rPr lang="en-US" sz="3200" dirty="0"/>
              <a:t>))</a:t>
            </a:r>
          </a:p>
          <a:p>
            <a:r>
              <a:rPr lang="en-US" sz="3200" dirty="0"/>
              <a:t>   </a:t>
            </a:r>
            <a:r>
              <a:rPr lang="en-US" sz="3200" b="1" dirty="0">
                <a:solidFill>
                  <a:schemeClr val="tx1"/>
                </a:solidFill>
                <a:highlight>
                  <a:srgbClr val="00FFFF"/>
                </a:highlight>
              </a:rPr>
              <a:t>.join(</a:t>
            </a:r>
            <a:r>
              <a:rPr lang="en-US" sz="3200" b="1" dirty="0" err="1">
                <a:solidFill>
                  <a:schemeClr val="tx1"/>
                </a:solidFill>
                <a:highlight>
                  <a:srgbClr val="00FFFF"/>
                </a:highlight>
              </a:rPr>
              <a:t>userActivityRdd</a:t>
            </a:r>
            <a:r>
              <a:rPr lang="en-US" sz="3200" b="1" dirty="0">
                <a:solidFill>
                  <a:schemeClr val="tx1"/>
                </a:solidFill>
                <a:highlight>
                  <a:srgbClr val="00FFFF"/>
                </a:highlight>
              </a:rPr>
              <a:t>, </a:t>
            </a:r>
            <a:r>
              <a:rPr lang="en-US" sz="3200" b="1" dirty="0" err="1">
                <a:solidFill>
                  <a:schemeClr val="tx1"/>
                </a:solidFill>
                <a:highlight>
                  <a:srgbClr val="00FFFF"/>
                </a:highlight>
              </a:rPr>
              <a:t>UserIdColName</a:t>
            </a:r>
            <a:r>
              <a:rPr lang="en-US" sz="3200" b="1" dirty="0">
                <a:solidFill>
                  <a:schemeClr val="tx1"/>
                </a:solidFill>
                <a:highlight>
                  <a:srgbClr val="00FFFF"/>
                </a:highlight>
              </a:rPr>
              <a:t>)</a:t>
            </a:r>
          </a:p>
          <a:p>
            <a:r>
              <a:rPr lang="en-US" sz="3200" dirty="0"/>
              <a:t>   .select(col(</a:t>
            </a:r>
            <a:r>
              <a:rPr lang="en-US" sz="3200" dirty="0" err="1"/>
              <a:t>UserNameColName</a:t>
            </a:r>
            <a:r>
              <a:rPr lang="en-US" sz="3200" dirty="0"/>
              <a:t>))</a:t>
            </a:r>
          </a:p>
          <a:p>
            <a:r>
              <a:rPr lang="en-US" sz="3200" dirty="0"/>
              <a:t>   </a:t>
            </a:r>
            <a:r>
              <a:rPr lang="en-US" sz="3200" b="1" dirty="0">
                <a:solidFill>
                  <a:schemeClr val="tx1"/>
                </a:solidFill>
                <a:highlight>
                  <a:srgbClr val="00FFFF"/>
                </a:highlight>
              </a:rPr>
              <a:t>.</a:t>
            </a:r>
            <a:r>
              <a:rPr lang="en-US" sz="3200" b="1" dirty="0" err="1">
                <a:solidFill>
                  <a:schemeClr val="tx1"/>
                </a:solidFill>
                <a:highlight>
                  <a:srgbClr val="00FFFF"/>
                </a:highlight>
              </a:rPr>
              <a:t>groupBy</a:t>
            </a:r>
            <a:r>
              <a:rPr lang="en-US" sz="3200" b="1" dirty="0">
                <a:solidFill>
                  <a:schemeClr val="tx1"/>
                </a:solidFill>
                <a:highlight>
                  <a:srgbClr val="00FFFF"/>
                </a:highlight>
              </a:rPr>
              <a:t>(</a:t>
            </a:r>
            <a:r>
              <a:rPr lang="en-US" sz="3200" b="1" dirty="0" err="1">
                <a:solidFill>
                  <a:schemeClr val="tx1"/>
                </a:solidFill>
                <a:highlight>
                  <a:srgbClr val="00FFFF"/>
                </a:highlight>
              </a:rPr>
              <a:t>UserNameColName</a:t>
            </a:r>
            <a:r>
              <a:rPr lang="en-US" sz="3200" b="1" dirty="0">
                <a:solidFill>
                  <a:schemeClr val="tx1"/>
                </a:solidFill>
                <a:highlight>
                  <a:srgbClr val="00FFFF"/>
                </a:highlight>
              </a:rPr>
              <a:t>)</a:t>
            </a:r>
          </a:p>
          <a:p>
            <a:r>
              <a:rPr lang="en-US" sz="3200" b="1" dirty="0">
                <a:solidFill>
                  <a:schemeClr val="tx1"/>
                </a:solidFill>
              </a:rPr>
              <a:t>   </a:t>
            </a:r>
            <a:r>
              <a:rPr lang="en-US" sz="3200" b="1" dirty="0">
                <a:solidFill>
                  <a:schemeClr val="tx1"/>
                </a:solidFill>
                <a:highlight>
                  <a:srgbClr val="00FFFF"/>
                </a:highlight>
              </a:rPr>
              <a:t>.count()</a:t>
            </a:r>
          </a:p>
          <a:p>
            <a:r>
              <a:rPr lang="en-US" sz="3200" b="1" dirty="0">
                <a:solidFill>
                  <a:schemeClr val="tx1"/>
                </a:solidFill>
              </a:rPr>
              <a:t>   </a:t>
            </a:r>
            <a:r>
              <a:rPr lang="en-US" sz="3200" b="1" dirty="0">
                <a:solidFill>
                  <a:schemeClr val="tx1"/>
                </a:solidFill>
                <a:highlight>
                  <a:srgbClr val="00FFFF"/>
                </a:highlight>
              </a:rPr>
              <a:t>.</a:t>
            </a:r>
            <a:r>
              <a:rPr lang="en-US" sz="3200" b="1" dirty="0" err="1">
                <a:solidFill>
                  <a:schemeClr val="tx1"/>
                </a:solidFill>
                <a:highlight>
                  <a:srgbClr val="00FFFF"/>
                </a:highlight>
              </a:rPr>
              <a:t>withColumnRenamed</a:t>
            </a:r>
            <a:r>
              <a:rPr lang="en-US" sz="3200" b="1" dirty="0">
                <a:solidFill>
                  <a:schemeClr val="tx1"/>
                </a:solidFill>
                <a:highlight>
                  <a:srgbClr val="00FFFF"/>
                </a:highlight>
              </a:rPr>
              <a:t>("count", </a:t>
            </a:r>
            <a:r>
              <a:rPr lang="en-US" sz="3200" b="1" dirty="0" err="1">
                <a:solidFill>
                  <a:schemeClr val="tx1"/>
                </a:solidFill>
                <a:highlight>
                  <a:srgbClr val="00FFFF"/>
                </a:highlight>
              </a:rPr>
              <a:t>CountColName</a:t>
            </a:r>
            <a:r>
              <a:rPr lang="en-US" sz="3200" b="1" dirty="0">
                <a:solidFill>
                  <a:schemeClr val="tx1"/>
                </a:solidFill>
                <a:highlight>
                  <a:srgbClr val="00FFFF"/>
                </a:highlight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1033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3200" b="1" dirty="0"/>
              <a:t>Explanation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DA346E5-E9FC-47A2-9D82-B3ABCF4791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0568171"/>
              </p:ext>
            </p:extLst>
          </p:nvPr>
        </p:nvGraphicFramePr>
        <p:xfrm>
          <a:off x="970280" y="894080"/>
          <a:ext cx="10515600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23733942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5478618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userId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userName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040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481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0708968"/>
                  </a:ext>
                </a:extLst>
              </a:tr>
              <a:tr h="123613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529922"/>
                  </a:ext>
                </a:extLst>
              </a:tr>
              <a:tr h="242147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Butler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5828346"/>
                  </a:ext>
                </a:extLst>
              </a:tr>
            </a:tbl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9BEEC3-DCA6-4DB9-9315-DC6F167ED2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7436471"/>
              </p:ext>
            </p:extLst>
          </p:nvPr>
        </p:nvGraphicFramePr>
        <p:xfrm>
          <a:off x="970280" y="3429000"/>
          <a:ext cx="10515600" cy="258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9287752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3693200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528620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242943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userId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pageId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eventType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101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21-09-2018:09:32:45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click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349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21-09-2018:09:42:45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65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21-09-2018:09:22:45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367429"/>
                  </a:ext>
                </a:extLst>
              </a:tr>
              <a:tr h="123613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21-09-2018:09:35:45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6791452"/>
                  </a:ext>
                </a:extLst>
              </a:tr>
              <a:tr h="242147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21-09-2018:09:12:45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query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601418"/>
                  </a:ext>
                </a:extLst>
              </a:tr>
              <a:tr h="123613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21-09-2018:09:02:45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feedback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4685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030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520"/>
            <a:ext cx="10515600" cy="59534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userRdd.repartition</a:t>
            </a:r>
            <a:r>
              <a:rPr lang="en-US" sz="1800" dirty="0"/>
              <a:t>(col(</a:t>
            </a:r>
            <a:r>
              <a:rPr lang="en-US" sz="1800" dirty="0" err="1"/>
              <a:t>UserIdColName</a:t>
            </a:r>
            <a:r>
              <a:rPr lang="en-US" sz="1800" dirty="0"/>
              <a:t>))</a:t>
            </a:r>
            <a:r>
              <a:rPr lang="en-US" sz="1800" b="1" dirty="0">
                <a:highlight>
                  <a:srgbClr val="00FFFF"/>
                </a:highlight>
              </a:rPr>
              <a:t>.join(</a:t>
            </a:r>
            <a:r>
              <a:rPr lang="en-US" sz="1800" b="1" dirty="0" err="1">
                <a:highlight>
                  <a:srgbClr val="00FFFF"/>
                </a:highlight>
              </a:rPr>
              <a:t>userActivityRdd</a:t>
            </a:r>
            <a:r>
              <a:rPr lang="en-US" sz="1800" b="1" dirty="0">
                <a:highlight>
                  <a:srgbClr val="00FFFF"/>
                </a:highlight>
              </a:rPr>
              <a:t>, </a:t>
            </a:r>
            <a:r>
              <a:rPr lang="en-US" sz="1800" b="1" dirty="0" err="1">
                <a:highlight>
                  <a:srgbClr val="00FFFF"/>
                </a:highlight>
              </a:rPr>
              <a:t>UserIdColName</a:t>
            </a:r>
            <a:r>
              <a:rPr lang="en-US" sz="3200" b="1" dirty="0">
                <a:highlight>
                  <a:srgbClr val="00FFFF"/>
                </a:highlight>
              </a:rPr>
              <a:t>)</a:t>
            </a:r>
          </a:p>
          <a:p>
            <a:pPr marL="0" indent="0">
              <a:buNone/>
            </a:pPr>
            <a:endParaRPr lang="en-US" sz="3200" b="1" dirty="0">
              <a:highlight>
                <a:srgbClr val="00FFFF"/>
              </a:highlight>
            </a:endParaRPr>
          </a:p>
          <a:p>
            <a:pPr marL="0" indent="0">
              <a:buNone/>
            </a:pPr>
            <a:endParaRPr lang="en-US" sz="3200" b="1" dirty="0">
              <a:highlight>
                <a:srgbClr val="00FFFF"/>
              </a:highlight>
            </a:endParaRPr>
          </a:p>
          <a:p>
            <a:pPr marL="0" indent="0">
              <a:buNone/>
            </a:pPr>
            <a:endParaRPr lang="en-US" sz="3200" b="1" dirty="0">
              <a:highlight>
                <a:srgbClr val="00FFFF"/>
              </a:highlight>
            </a:endParaRPr>
          </a:p>
          <a:p>
            <a:pPr marL="0" indent="0">
              <a:buNone/>
            </a:pPr>
            <a:endParaRPr lang="en-US" sz="3200" b="1" dirty="0">
              <a:highlight>
                <a:srgbClr val="00FFFF"/>
              </a:highlight>
            </a:endParaRPr>
          </a:p>
          <a:p>
            <a:pPr marL="0" indent="0">
              <a:buNone/>
            </a:pPr>
            <a:r>
              <a:rPr lang="en-US" sz="2300" dirty="0">
                <a:highlight>
                  <a:srgbClr val="00FFFF"/>
                </a:highlight>
              </a:rPr>
              <a:t> </a:t>
            </a:r>
          </a:p>
          <a:p>
            <a:pPr marL="0" indent="0">
              <a:buNone/>
            </a:pPr>
            <a:r>
              <a:rPr lang="en-US" sz="2300" dirty="0">
                <a:highlight>
                  <a:srgbClr val="00FFFF"/>
                </a:highlight>
              </a:rPr>
              <a:t>.select(col(</a:t>
            </a:r>
            <a:r>
              <a:rPr lang="en-US" sz="2300" dirty="0" err="1">
                <a:highlight>
                  <a:srgbClr val="00FFFF"/>
                </a:highlight>
              </a:rPr>
              <a:t>UserNameColName</a:t>
            </a:r>
            <a:r>
              <a:rPr lang="en-US" sz="2300" dirty="0">
                <a:highlight>
                  <a:srgbClr val="00FFFF"/>
                </a:highlight>
              </a:rPr>
              <a:t>))</a:t>
            </a:r>
            <a:r>
              <a:rPr lang="en-US" sz="2300" b="1" dirty="0">
                <a:highlight>
                  <a:srgbClr val="00FFFF"/>
                </a:highlight>
              </a:rPr>
              <a:t>.</a:t>
            </a:r>
            <a:r>
              <a:rPr lang="en-US" sz="2300" b="1" dirty="0" err="1">
                <a:highlight>
                  <a:srgbClr val="00FFFF"/>
                </a:highlight>
              </a:rPr>
              <a:t>groupBy</a:t>
            </a:r>
            <a:r>
              <a:rPr lang="en-US" sz="2300" b="1" dirty="0">
                <a:highlight>
                  <a:srgbClr val="00FFFF"/>
                </a:highlight>
              </a:rPr>
              <a:t>(</a:t>
            </a:r>
            <a:r>
              <a:rPr lang="en-US" sz="2300" b="1" dirty="0" err="1">
                <a:highlight>
                  <a:srgbClr val="00FFFF"/>
                </a:highlight>
              </a:rPr>
              <a:t>UserNameColName</a:t>
            </a:r>
            <a:r>
              <a:rPr lang="en-US" sz="2300" b="1" dirty="0">
                <a:highlight>
                  <a:srgbClr val="00FFFF"/>
                </a:highlight>
              </a:rPr>
              <a:t>).count().</a:t>
            </a:r>
            <a:r>
              <a:rPr lang="en-US" sz="2300" b="1" dirty="0" err="1">
                <a:highlight>
                  <a:srgbClr val="00FFFF"/>
                </a:highlight>
              </a:rPr>
              <a:t>withColumnRenamed</a:t>
            </a:r>
            <a:r>
              <a:rPr lang="en-US" sz="2300" b="1" dirty="0">
                <a:highlight>
                  <a:srgbClr val="00FFFF"/>
                </a:highlight>
              </a:rPr>
              <a:t>("count", </a:t>
            </a:r>
            <a:r>
              <a:rPr lang="en-US" sz="2300" b="1" dirty="0" err="1">
                <a:highlight>
                  <a:srgbClr val="00FFFF"/>
                </a:highlight>
              </a:rPr>
              <a:t>CountColName</a:t>
            </a:r>
            <a:r>
              <a:rPr lang="en-US" sz="2300" b="1" dirty="0">
                <a:highlight>
                  <a:srgbClr val="00FFFF"/>
                </a:highlight>
              </a:rPr>
              <a:t>)</a:t>
            </a:r>
          </a:p>
          <a:p>
            <a:pPr marL="0" indent="0">
              <a:buNone/>
            </a:pPr>
            <a:endParaRPr lang="en-US" sz="3200" b="1" dirty="0">
              <a:highlight>
                <a:srgbClr val="00FFFF"/>
              </a:highlight>
            </a:endParaRPr>
          </a:p>
          <a:p>
            <a:pPr marL="457200" lvl="1" indent="0">
              <a:buNone/>
            </a:pPr>
            <a:endParaRPr lang="en-US" sz="32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125A641-69DD-413A-AD87-77EBD65BDA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055291"/>
              </p:ext>
            </p:extLst>
          </p:nvPr>
        </p:nvGraphicFramePr>
        <p:xfrm>
          <a:off x="838200" y="708342"/>
          <a:ext cx="10515600" cy="258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149095601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71940932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7875531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14387250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0449504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userId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userName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pageId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eventType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0339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21-09-2018:09:32:45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click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1563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21-09-2018:09:42:45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02720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Roger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21-09-2018:09:22:45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406676"/>
                  </a:ext>
                </a:extLst>
              </a:tr>
              <a:tr h="123613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21-09-2018:09:35:45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34985"/>
                  </a:ext>
                </a:extLst>
              </a:tr>
              <a:tr h="242147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21-09-2018:09:12:45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query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307542"/>
                  </a:ext>
                </a:extLst>
              </a:tr>
              <a:tr h="123613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21-09-2018:09:02:45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feedback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979138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2159164-B5C8-4CC1-AA08-E38656F432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1276406"/>
              </p:ext>
            </p:extLst>
          </p:nvPr>
        </p:nvGraphicFramePr>
        <p:xfrm>
          <a:off x="838200" y="4693603"/>
          <a:ext cx="394335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71940932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787553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userName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totalEventCount</a:t>
                      </a:r>
                      <a:r>
                        <a:rPr lang="en-US" dirty="0" err="1"/>
                        <a:t>pageId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0339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John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1563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02720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Dough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4066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041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3200" b="1" dirty="0" err="1"/>
              <a:t>Explaination</a:t>
            </a:r>
            <a:endParaRPr lang="en-US" sz="3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3200" dirty="0"/>
              <a:t>The join expression can take different kinds of parameters. The following alternatives produce the same result:</a:t>
            </a:r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3200" dirty="0"/>
              <a:t>.join(</a:t>
            </a:r>
            <a:r>
              <a:rPr lang="en-US" sz="3200" dirty="0" err="1"/>
              <a:t>userActivityRdd,UserIdColName</a:t>
            </a:r>
            <a:r>
              <a:rPr lang="en-US" sz="3200" dirty="0"/>
              <a:t>, "inner")</a:t>
            </a:r>
          </a:p>
          <a:p>
            <a:pPr marL="457200" lvl="1" indent="0">
              <a:buNone/>
            </a:pPr>
            <a:r>
              <a:rPr lang="en-US" sz="3200" dirty="0"/>
              <a:t>.join(</a:t>
            </a:r>
            <a:r>
              <a:rPr lang="en-US" sz="3200" dirty="0" err="1"/>
              <a:t>userActivityRdd</a:t>
            </a:r>
            <a:r>
              <a:rPr lang="en-US" sz="3200" dirty="0"/>
              <a:t>, Seq(</a:t>
            </a:r>
            <a:r>
              <a:rPr lang="en-US" sz="3200" dirty="0" err="1"/>
              <a:t>UserIdColName</a:t>
            </a:r>
            <a:r>
              <a:rPr lang="en-US" sz="3200" dirty="0"/>
              <a:t>))</a:t>
            </a:r>
          </a:p>
          <a:p>
            <a:pPr marL="457200" lvl="1" indent="0">
              <a:buNone/>
            </a:pPr>
            <a:r>
              <a:rPr lang="en-US" sz="3200" dirty="0"/>
              <a:t>.join(</a:t>
            </a:r>
            <a:r>
              <a:rPr lang="en-US" sz="3200" dirty="0" err="1"/>
              <a:t>userActivityRdd</a:t>
            </a:r>
            <a:r>
              <a:rPr lang="en-US" sz="3200" dirty="0"/>
              <a:t>, Seq(</a:t>
            </a:r>
            <a:r>
              <a:rPr lang="en-US" sz="3200" dirty="0" err="1"/>
              <a:t>UserIdColName</a:t>
            </a:r>
            <a:r>
              <a:rPr lang="en-US" sz="3200" dirty="0"/>
              <a:t>), "inner")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3200" b="1" dirty="0"/>
              <a:t>Hadoop Scenarios Based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r>
              <a:rPr lang="en-US" sz="3200" b="1" dirty="0">
                <a:highlight>
                  <a:srgbClr val="00FFFF"/>
                </a:highlight>
              </a:rPr>
              <a:t>.</a:t>
            </a:r>
            <a:r>
              <a:rPr lang="en-US" sz="3200" b="1" dirty="0" err="1">
                <a:highlight>
                  <a:srgbClr val="00FFFF"/>
                </a:highlight>
              </a:rPr>
              <a:t>groupBy</a:t>
            </a:r>
            <a:r>
              <a:rPr lang="en-US" sz="3200" b="1" dirty="0">
                <a:highlight>
                  <a:srgbClr val="00FFFF"/>
                </a:highlight>
              </a:rPr>
              <a:t>(</a:t>
            </a:r>
            <a:r>
              <a:rPr lang="en-US" sz="3200" b="1" dirty="0" err="1">
                <a:highlight>
                  <a:srgbClr val="00FFFF"/>
                </a:highlight>
              </a:rPr>
              <a:t>UserNameColName</a:t>
            </a:r>
            <a:r>
              <a:rPr lang="en-US" sz="3200" dirty="0"/>
              <a:t>)</a:t>
            </a:r>
          </a:p>
          <a:p>
            <a:pPr marL="457200" lvl="1" indent="0">
              <a:buNone/>
            </a:pPr>
            <a:r>
              <a:rPr lang="en-US" sz="3200" dirty="0"/>
              <a:t>This is required. Without it, the total number of rows would be counted and result would be a Long instead of a </a:t>
            </a:r>
            <a:r>
              <a:rPr lang="en-US" sz="3200" dirty="0" err="1"/>
              <a:t>DataFrame</a:t>
            </a:r>
            <a:r>
              <a:rPr lang="en-US" sz="3200" dirty="0"/>
              <a:t> (so the code wouldn’t even compile, since the show() method does not exist for Long.)</a:t>
            </a:r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3200" b="1" dirty="0">
                <a:highlight>
                  <a:srgbClr val="00FFFF"/>
                </a:highlight>
              </a:rPr>
              <a:t>   .count()</a:t>
            </a:r>
          </a:p>
          <a:p>
            <a:pPr marL="457200" lvl="1" indent="0">
              <a:buNone/>
            </a:pPr>
            <a:r>
              <a:rPr lang="en-US" sz="3200" dirty="0"/>
              <a:t>This is the actual aggregation that adds a new column (count) to the </a:t>
            </a:r>
            <a:r>
              <a:rPr lang="en-US" sz="3200" dirty="0" err="1"/>
              <a:t>DataFrame</a:t>
            </a:r>
            <a:r>
              <a:rPr lang="en-US" sz="3200" dirty="0"/>
              <a:t>.</a:t>
            </a:r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3200" b="1" dirty="0">
                <a:highlight>
                  <a:srgbClr val="00FFFF"/>
                </a:highlight>
              </a:rPr>
              <a:t>   .</a:t>
            </a:r>
            <a:r>
              <a:rPr lang="en-US" sz="3200" b="1" dirty="0" err="1">
                <a:highlight>
                  <a:srgbClr val="00FFFF"/>
                </a:highlight>
              </a:rPr>
              <a:t>withColumnRenamed</a:t>
            </a:r>
            <a:r>
              <a:rPr lang="en-US" sz="3200" b="1" dirty="0">
                <a:highlight>
                  <a:srgbClr val="00FFFF"/>
                </a:highlight>
              </a:rPr>
              <a:t>("count", </a:t>
            </a:r>
            <a:r>
              <a:rPr lang="en-US" sz="3200" b="1" dirty="0" err="1">
                <a:highlight>
                  <a:srgbClr val="00FFFF"/>
                </a:highlight>
              </a:rPr>
              <a:t>CountColName</a:t>
            </a:r>
            <a:r>
              <a:rPr lang="en-US" sz="3200" b="1" dirty="0">
                <a:highlight>
                  <a:srgbClr val="00FFFF"/>
                </a:highlight>
              </a:rPr>
              <a:t>)</a:t>
            </a:r>
          </a:p>
          <a:p>
            <a:pPr marL="457200" lvl="1" indent="0">
              <a:buNone/>
            </a:pPr>
            <a:r>
              <a:rPr lang="en-US" sz="3200" dirty="0"/>
              <a:t>This renames the count column to </a:t>
            </a:r>
            <a:r>
              <a:rPr lang="en-US" sz="3200" dirty="0" err="1"/>
              <a:t>totalEventCount</a:t>
            </a:r>
            <a:r>
              <a:rPr lang="en-US" sz="3200" dirty="0"/>
              <a:t>, as requested in the question.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753C69-375D-4896-8574-1676F8867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84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95"/>
    </mc:Choice>
    <mc:Fallback xmlns="">
      <p:transition spd="slow" advTm="130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8D66BBF-15FA-4CB8-BA46-B22D8C92F7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13"/>
    </mc:Choice>
    <mc:Fallback xmlns="">
      <p:transition spd="slow" advTm="4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488</Words>
  <Application>Microsoft Office PowerPoint</Application>
  <PresentationFormat>Widescreen</PresentationFormat>
  <Paragraphs>151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Hadoop Scenario Based Questions</vt:lpstr>
      <vt:lpstr>Hadoop Scenarios Based Question</vt:lpstr>
      <vt:lpstr>Hadoop Scenarios Based Question</vt:lpstr>
      <vt:lpstr>PowerPoint Presentation</vt:lpstr>
      <vt:lpstr>Explanation</vt:lpstr>
      <vt:lpstr>PowerPoint Presentation</vt:lpstr>
      <vt:lpstr>Explaination</vt:lpstr>
      <vt:lpstr>Hadoop Scenarios Based Question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 Internals</dc:title>
  <dc:creator>Viresh Kumar</dc:creator>
  <cp:lastModifiedBy>Viresh Kumar</cp:lastModifiedBy>
  <cp:revision>184</cp:revision>
  <dcterms:created xsi:type="dcterms:W3CDTF">2018-12-28T03:34:44Z</dcterms:created>
  <dcterms:modified xsi:type="dcterms:W3CDTF">2019-03-11T17:02:29Z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2018-12-28T03:35:17.5833276Z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